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6" r:id="rId12"/>
    <p:sldId id="275" r:id="rId13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DA37D80-6434-44D0-A028-1B22A696006F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7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DE71268B-8AC2-4239-8FAF-7C144C210720}" type="datetimeFigureOut">
              <a:rPr lang="en-US"/>
              <a:t>7/10/2020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402BA2C8-71FC-43D0-BD87-0547616971F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9213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F5AD8362-6D63-40AC-BAA9-90C3AE6D5875}" type="datetimeFigureOut">
              <a:rPr lang="en-US"/>
              <a:t>7/10/2020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3454182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6539446-6953-447E-A4E3-E7CFBF8700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3929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ater3"/>
          <p:cNvSpPr/>
          <p:nvPr/>
        </p:nvSpPr>
        <p:spPr bwMode="gray">
          <a:xfrm>
            <a:off x="2552" y="5243129"/>
            <a:ext cx="12188952" cy="1614871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23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sky"/>
          <p:cNvSpPr/>
          <p:nvPr/>
        </p:nvSpPr>
        <p:spPr bwMode="white">
          <a:xfrm>
            <a:off x="2552" y="0"/>
            <a:ext cx="12188952" cy="5334000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6" name="water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ltGray">
          <a:xfrm>
            <a:off x="-1425" y="5497897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water1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221111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/>
          <p:cNvSpPr/>
          <p:nvPr/>
        </p:nvSpPr>
        <p:spPr>
          <a:xfrm>
            <a:off x="-1425" y="5961106"/>
            <a:ext cx="12188952" cy="896846"/>
          </a:xfrm>
          <a:prstGeom prst="rect">
            <a:avLst/>
          </a:prstGeom>
          <a:gradFill>
            <a:gsLst>
              <a:gs pos="25000">
                <a:schemeClr val="accent6">
                  <a:lumMod val="60000"/>
                  <a:lumOff val="40000"/>
                  <a:alpha val="0"/>
                </a:schemeClr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1309047"/>
            <a:ext cx="9602789" cy="2667000"/>
          </a:xfrm>
        </p:spPr>
        <p:txBody>
          <a:bodyPr anchor="b">
            <a:no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5872" y="4038600"/>
            <a:ext cx="9601200" cy="990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E5243-F52A-4D37-9694-EB26C6C31910}" type="datetime1">
              <a:rPr lang="en-US"/>
              <a:t>7/10/2020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274638"/>
            <a:ext cx="2628900" cy="5440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74638"/>
            <a:ext cx="7734300" cy="5440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7B6E1-634A-48DC-9E8B-D894023267EF}" type="datetime1">
              <a:rPr lang="en-US"/>
              <a:t>7/10/2020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1">
              <a:rPr lang="en-US"/>
              <a:t>7/10/2020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1309047"/>
            <a:ext cx="9601252" cy="2667000"/>
          </a:xfrm>
        </p:spPr>
        <p:txBody>
          <a:bodyPr anchor="b">
            <a:normAutofit/>
          </a:bodyPr>
          <a:lstStyle>
            <a:lvl1pPr algn="ctr">
              <a:defRPr sz="60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038600"/>
            <a:ext cx="9601200" cy="1143000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F84E2-2D7A-43CF-AC90-352A289A783A}" type="datetime1">
              <a:rPr lang="en-US"/>
              <a:t>7/10/2020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41120" y="1572768"/>
            <a:ext cx="4572000" cy="414223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/>
              <a:t>7/10/2020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112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572768"/>
            <a:ext cx="4572000" cy="766588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365861"/>
            <a:ext cx="4572000" cy="33491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/>
              <a:t>7/10/2020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1">
              <a:rPr lang="en-US"/>
              <a:t>7/10/2020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80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1">
              <a:rPr lang="en-US"/>
              <a:t>7/10/2020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3" y="685800"/>
            <a:ext cx="6858000" cy="4572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1">
              <a:rPr lang="en-US"/>
              <a:t>7/10/2020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7479" y="762000"/>
            <a:ext cx="3377133" cy="27432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760413" y="685800"/>
            <a:ext cx="6858000" cy="4572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7479" y="3554104"/>
            <a:ext cx="3377133" cy="17036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74940-A916-4C8B-9648-02A2D3898F9E}" type="datetime1">
              <a:rPr lang="en-US"/>
              <a:t>7/10/2020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ky"/>
          <p:cNvSpPr/>
          <p:nvPr/>
        </p:nvSpPr>
        <p:spPr>
          <a:xfrm>
            <a:off x="2552" y="-1"/>
            <a:ext cx="12188952" cy="6858002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58000"/>
                </a:schemeClr>
              </a:gs>
              <a:gs pos="88000">
                <a:schemeClr val="accent2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0" rtlCol="0" anchor="ctr"/>
          <a:lstStyle/>
          <a:p>
            <a:pPr algn="ctr"/>
            <a:endParaRPr/>
          </a:p>
        </p:txBody>
      </p:sp>
      <p:sp>
        <p:nvSpPr>
          <p:cNvPr id="8" name="water3"/>
          <p:cNvSpPr/>
          <p:nvPr/>
        </p:nvSpPr>
        <p:spPr bwMode="gray">
          <a:xfrm>
            <a:off x="2552" y="6064101"/>
            <a:ext cx="12188952" cy="793899"/>
          </a:xfrm>
          <a:prstGeom prst="rect">
            <a:avLst/>
          </a:prstGeom>
          <a:gradFill>
            <a:gsLst>
              <a:gs pos="833">
                <a:schemeClr val="accent2">
                  <a:lumMod val="60000"/>
                  <a:lumOff val="40000"/>
                  <a:alpha val="38000"/>
                </a:schemeClr>
              </a:gs>
              <a:gs pos="49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20000"/>
                  <a:lumOff val="80000"/>
                  <a:alpha val="89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9" name="water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" r="9901"/>
          <a:stretch/>
        </p:blipFill>
        <p:spPr bwMode="white">
          <a:xfrm>
            <a:off x="-1425" y="6256181"/>
            <a:ext cx="12188952" cy="463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water1"/>
          <p:cNvPicPr>
            <a:picLocks noChangeAspect="1"/>
          </p:cNvPicPr>
          <p:nvPr/>
        </p:nvPicPr>
        <p:blipFill rotWithShape="1">
          <a:blip r:embed="rId1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8" r="6356"/>
          <a:stretch/>
        </p:blipFill>
        <p:spPr bwMode="gray">
          <a:xfrm flipH="1">
            <a:off x="-1425" y="5979395"/>
            <a:ext cx="12188952" cy="26828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1572768"/>
            <a:ext cx="9509760" cy="4142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41120" y="6601968"/>
            <a:ext cx="7159752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96012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5586B75A-687E-405C-8A0B-8D00578BA2C3}" type="datetime1">
              <a:rPr lang="en-US" smtClean="0"/>
              <a:pPr/>
              <a:t>7/10/2020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10800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cap="all" baseline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kern="1200">
          <a:solidFill>
            <a:schemeClr val="accent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•"/>
        <a:defRPr sz="20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SzPct val="100000"/>
        <a:buFont typeface="Arial" pitchFamily="34" charset="0"/>
        <a:buChar char="•"/>
        <a:defRPr sz="18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6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6pPr>
      <a:lvl7pPr marL="192024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Char char="•"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8pPr>
      <a:lvl9pPr marL="2240280" indent="0" algn="l" defTabSz="914400" rtl="0" eaLnBrk="1" latinLnBrk="0" hangingPunct="1">
        <a:lnSpc>
          <a:spcPct val="90000"/>
        </a:lnSpc>
        <a:spcBef>
          <a:spcPts val="800"/>
        </a:spcBef>
        <a:buSzPct val="100000"/>
        <a:buFont typeface="Arial" pitchFamily="34" charset="0"/>
        <a:buNone/>
        <a:defRPr sz="1400" kern="1200">
          <a:solidFill>
            <a:schemeClr val="accent2">
              <a:lumMod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872" y="911113"/>
            <a:ext cx="9602789" cy="2667000"/>
          </a:xfrm>
        </p:spPr>
        <p:txBody>
          <a:bodyPr/>
          <a:lstStyle/>
          <a:p>
            <a:r>
              <a:rPr lang="en-GB" sz="2800" dirty="0"/>
              <a:t/>
            </a:r>
            <a:br>
              <a:rPr lang="en-GB" sz="2800" dirty="0"/>
            </a:br>
            <a:r>
              <a:rPr lang="en-GB" sz="2800" dirty="0"/>
              <a:t>PREDICTING LOCATION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New Student Residence</a:t>
            </a:r>
            <a:br>
              <a:rPr lang="en-GB" sz="2800" dirty="0" smtClean="0"/>
            </a:br>
            <a:r>
              <a:rPr lang="en-GB" sz="1400" dirty="0" err="1" smtClean="0"/>
              <a:t>Pedregalejo</a:t>
            </a:r>
            <a:r>
              <a:rPr lang="en-GB" sz="1400" dirty="0" smtClean="0"/>
              <a:t>, Malaga. Spain</a:t>
            </a:r>
            <a:r>
              <a:rPr lang="en-GB" sz="2800" dirty="0" smtClean="0"/>
              <a:t/>
            </a:r>
            <a:br>
              <a:rPr lang="en-GB" sz="28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/>
            </a:r>
            <a:br>
              <a:rPr lang="en-GB" dirty="0"/>
            </a:br>
            <a:r>
              <a:rPr lang="en-GB" dirty="0"/>
              <a:t>IBM APPLIED DATA</a:t>
            </a:r>
            <a:br>
              <a:rPr lang="en-GB" dirty="0"/>
            </a:br>
            <a:r>
              <a:rPr lang="en-GB" dirty="0"/>
              <a:t> SCIENCE CAPSTONE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02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 smtClean="0"/>
              <a:t>Clustered MAP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99" y="1353312"/>
            <a:ext cx="7763933" cy="422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72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8667" y="1540932"/>
            <a:ext cx="4280746" cy="403013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Final location is pointed at 36.72097593712997,-</a:t>
            </a:r>
            <a:r>
              <a:rPr lang="en-GB" dirty="0" smtClean="0"/>
              <a:t>4.372508839314111</a:t>
            </a:r>
          </a:p>
          <a:p>
            <a:r>
              <a:rPr lang="en-GB" dirty="0" smtClean="0"/>
              <a:t>This </a:t>
            </a:r>
            <a:r>
              <a:rPr lang="en-GB" dirty="0"/>
              <a:t>location is at Beach </a:t>
            </a:r>
            <a:r>
              <a:rPr lang="en-GB" dirty="0" smtClean="0"/>
              <a:t>Road, surrounded </a:t>
            </a:r>
            <a:r>
              <a:rPr lang="en-GB" dirty="0"/>
              <a:t>by plenty variety of bars and restaurants. In addition, nearby Language Schools.</a:t>
            </a:r>
            <a:endParaRPr lang="en-GB" dirty="0" smtClean="0"/>
          </a:p>
          <a:p>
            <a:r>
              <a:rPr lang="en-GB" dirty="0" smtClean="0"/>
              <a:t>Secondly</a:t>
            </a:r>
            <a:r>
              <a:rPr lang="en-GB" dirty="0"/>
              <a:t>, we will get midpoint of all shortlisted rated </a:t>
            </a:r>
            <a:r>
              <a:rPr lang="en-GB" dirty="0" smtClean="0"/>
              <a:t>venues</a:t>
            </a:r>
          </a:p>
          <a:p>
            <a:r>
              <a:rPr lang="en-GB" dirty="0"/>
              <a:t>Located at exact junction of two cross roads which can give more attention to people who pass </a:t>
            </a:r>
            <a:r>
              <a:rPr lang="en-GB" dirty="0" smtClean="0"/>
              <a:t>both ways.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/>
              <a:t>My Predicted Location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366" y="2127249"/>
            <a:ext cx="3429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4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3253" y="1826768"/>
            <a:ext cx="9509760" cy="4142232"/>
          </a:xfrm>
        </p:spPr>
        <p:txBody>
          <a:bodyPr>
            <a:normAutofit/>
          </a:bodyPr>
          <a:lstStyle/>
          <a:p>
            <a:r>
              <a:rPr lang="en-GB" dirty="0"/>
              <a:t>The output which we achieved was very adjacent to the core location. This proves the accurate spotting of our predicted </a:t>
            </a:r>
            <a:r>
              <a:rPr lang="en-GB" dirty="0" smtClean="0"/>
              <a:t>algorithm</a:t>
            </a:r>
          </a:p>
          <a:p>
            <a:r>
              <a:rPr lang="en-GB" dirty="0"/>
              <a:t>As a business </a:t>
            </a:r>
            <a:r>
              <a:rPr lang="en-GB" dirty="0" smtClean="0"/>
              <a:t>person would </a:t>
            </a:r>
            <a:r>
              <a:rPr lang="en-GB" dirty="0"/>
              <a:t>be able to set up a student residence on given spot, surrounded by excellent bars and </a:t>
            </a:r>
            <a:r>
              <a:rPr lang="en-GB" dirty="0" smtClean="0"/>
              <a:t>hotels together with language schools. This </a:t>
            </a:r>
            <a:r>
              <a:rPr lang="en-GB" dirty="0"/>
              <a:t>will bring revenue automatically as we have located in very near to core one</a:t>
            </a:r>
            <a:r>
              <a:rPr lang="en-GB" dirty="0" smtClean="0"/>
              <a:t>. We </a:t>
            </a:r>
            <a:r>
              <a:rPr lang="en-GB" dirty="0"/>
              <a:t>proved this with </a:t>
            </a:r>
            <a:r>
              <a:rPr lang="en-GB" dirty="0" err="1"/>
              <a:t>Kmeans</a:t>
            </a:r>
            <a:r>
              <a:rPr lang="en-GB" dirty="0" smtClean="0"/>
              <a:t>.</a:t>
            </a:r>
          </a:p>
          <a:p>
            <a:r>
              <a:rPr lang="en-GB" dirty="0" smtClean="0"/>
              <a:t>Hotel </a:t>
            </a:r>
            <a:r>
              <a:rPr lang="en-GB" dirty="0"/>
              <a:t>La </a:t>
            </a:r>
            <a:r>
              <a:rPr lang="en-GB" dirty="0" err="1"/>
              <a:t>chancla</a:t>
            </a:r>
            <a:r>
              <a:rPr lang="en-GB" dirty="0"/>
              <a:t>, ,Hotel Elcano will be our competitors </a:t>
            </a:r>
            <a:endParaRPr lang="en-GB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/>
              <a:t>Discussion &amp; Conclusion</a:t>
            </a:r>
          </a:p>
        </p:txBody>
      </p:sp>
    </p:spTree>
    <p:extLst>
      <p:ext uri="{BB962C8B-B14F-4D97-AF65-F5344CB8AC3E}">
        <p14:creationId xmlns:p14="http://schemas.microsoft.com/office/powerpoint/2010/main" val="3638129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1119" y="1420368"/>
            <a:ext cx="9509760" cy="4142232"/>
          </a:xfrm>
        </p:spPr>
        <p:txBody>
          <a:bodyPr/>
          <a:lstStyle/>
          <a:p>
            <a:r>
              <a:rPr lang="en-GB" dirty="0"/>
              <a:t>The challenge is to find a suitable location for opening a new Student Residence nearby the beach and language schools where are  high variety of restaurants and hotels</a:t>
            </a:r>
            <a:r>
              <a:rPr lang="en-GB" dirty="0" smtClean="0"/>
              <a:t>.</a:t>
            </a:r>
          </a:p>
          <a:p>
            <a:r>
              <a:rPr lang="en-GB" dirty="0"/>
              <a:t>I am from Malaga Spain, specifically from a </a:t>
            </a:r>
            <a:r>
              <a:rPr lang="en-GB" dirty="0" smtClean="0"/>
              <a:t>neighbourhood </a:t>
            </a:r>
            <a:r>
              <a:rPr lang="en-GB" dirty="0"/>
              <a:t>called </a:t>
            </a:r>
            <a:r>
              <a:rPr lang="en-GB" dirty="0" err="1"/>
              <a:t>Pedregalejo</a:t>
            </a:r>
            <a:r>
              <a:rPr lang="en-GB" dirty="0" smtClean="0"/>
              <a:t>, a </a:t>
            </a:r>
            <a:r>
              <a:rPr lang="en-GB" dirty="0"/>
              <a:t>beautiful spot for EU Nordic students who come to Malaga to learn </a:t>
            </a:r>
            <a:r>
              <a:rPr lang="en-GB" dirty="0" smtClean="0"/>
              <a:t>Spanish </a:t>
            </a:r>
            <a:r>
              <a:rPr lang="en-GB" dirty="0"/>
              <a:t>in the cost of Andalusia. </a:t>
            </a:r>
            <a:endParaRPr lang="en-GB" dirty="0" smtClean="0"/>
          </a:p>
          <a:p>
            <a:r>
              <a:rPr lang="en-GB" dirty="0"/>
              <a:t>Students would come from wealthy countries such as Norway, Finland, Sweden or Denmark. They are really interested in the Spanish culture and food</a:t>
            </a:r>
            <a:r>
              <a:rPr lang="en-GB" dirty="0" smtClean="0"/>
              <a:t>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 smtClean="0"/>
              <a:t>Background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932" y="4242787"/>
            <a:ext cx="3776133" cy="17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45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be completely working on Foursquare data to explore and try to locate our residence where more student residences, Language </a:t>
            </a:r>
            <a:r>
              <a:rPr lang="en-GB" dirty="0" smtClean="0"/>
              <a:t>centres </a:t>
            </a:r>
            <a:r>
              <a:rPr lang="en-GB" dirty="0"/>
              <a:t>with Spanish courses, beaches, restaurants are present nearby</a:t>
            </a:r>
            <a:r>
              <a:rPr lang="en-GB" dirty="0" smtClean="0"/>
              <a:t>.</a:t>
            </a:r>
          </a:p>
          <a:p>
            <a:r>
              <a:rPr lang="en-GB" dirty="0"/>
              <a:t>We will looking for midpoint area of venues to locate our new hotel</a:t>
            </a:r>
            <a:r>
              <a:rPr lang="en-GB" dirty="0" smtClean="0"/>
              <a:t>. Before </a:t>
            </a:r>
            <a:r>
              <a:rPr lang="en-GB" dirty="0"/>
              <a:t>that our major focus will be on all venues present in and around the core place of </a:t>
            </a:r>
            <a:r>
              <a:rPr lang="en-GB" dirty="0" err="1"/>
              <a:t>Pedregalejo</a:t>
            </a:r>
            <a:r>
              <a:rPr lang="en-GB" dirty="0" smtClean="0"/>
              <a:t>.</a:t>
            </a:r>
          </a:p>
          <a:p>
            <a:r>
              <a:rPr lang="en-GB" dirty="0" smtClean="0"/>
              <a:t>Our </a:t>
            </a:r>
            <a:r>
              <a:rPr lang="en-GB" dirty="0"/>
              <a:t>core location of </a:t>
            </a:r>
            <a:r>
              <a:rPr lang="en-GB" dirty="0" err="1" smtClean="0"/>
              <a:t>Pedregalejo</a:t>
            </a:r>
            <a:r>
              <a:rPr lang="en-GB" dirty="0" smtClean="0"/>
              <a:t> </a:t>
            </a:r>
            <a:r>
              <a:rPr lang="en-GB" dirty="0"/>
              <a:t>is spotted at 36.7237398,-4.37340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/>
              <a:t>Data Source and How will it be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87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053" y="1353312"/>
            <a:ext cx="4729480" cy="4142232"/>
          </a:xfrm>
        </p:spPr>
        <p:txBody>
          <a:bodyPr>
            <a:normAutofit fontScale="92500"/>
          </a:bodyPr>
          <a:lstStyle/>
          <a:p>
            <a:r>
              <a:rPr lang="en-GB" dirty="0"/>
              <a:t>There are 13 hotels, language schools and Restaurants at </a:t>
            </a:r>
            <a:r>
              <a:rPr lang="en-GB" dirty="0" err="1"/>
              <a:t>Pedregalejo</a:t>
            </a:r>
            <a:r>
              <a:rPr lang="en-GB" dirty="0"/>
              <a:t> within </a:t>
            </a:r>
            <a:r>
              <a:rPr lang="en-GB" dirty="0" smtClean="0"/>
              <a:t>500 metres </a:t>
            </a:r>
            <a:r>
              <a:rPr lang="en-GB" dirty="0"/>
              <a:t>radius captured through foursquare data.  </a:t>
            </a:r>
            <a:endParaRPr lang="en-GB" dirty="0" smtClean="0"/>
          </a:p>
          <a:p>
            <a:r>
              <a:rPr lang="en-GB" dirty="0" err="1"/>
              <a:t>Spanorama</a:t>
            </a:r>
            <a:r>
              <a:rPr lang="en-GB" dirty="0"/>
              <a:t> </a:t>
            </a:r>
            <a:r>
              <a:rPr lang="en-GB" dirty="0" smtClean="0"/>
              <a:t>Language School is </a:t>
            </a:r>
            <a:r>
              <a:rPr lang="en-GB" dirty="0"/>
              <a:t>closest </a:t>
            </a:r>
            <a:r>
              <a:rPr lang="en-GB" dirty="0" smtClean="0"/>
              <a:t> Language Centre of core location.</a:t>
            </a:r>
          </a:p>
          <a:p>
            <a:r>
              <a:rPr lang="en-GB" dirty="0" smtClean="0"/>
              <a:t>El Gauche is </a:t>
            </a:r>
            <a:r>
              <a:rPr lang="en-GB" dirty="0"/>
              <a:t>closest  </a:t>
            </a:r>
            <a:r>
              <a:rPr lang="en-GB" dirty="0" smtClean="0"/>
              <a:t>Restaurant of </a:t>
            </a:r>
            <a:r>
              <a:rPr lang="en-GB" dirty="0"/>
              <a:t>core location.</a:t>
            </a:r>
          </a:p>
          <a:p>
            <a:r>
              <a:rPr lang="en-GB" dirty="0" smtClean="0"/>
              <a:t>Elcano Hotel Malaga is </a:t>
            </a:r>
            <a:r>
              <a:rPr lang="en-GB" dirty="0"/>
              <a:t>closest </a:t>
            </a:r>
            <a:r>
              <a:rPr lang="en-GB" dirty="0" smtClean="0"/>
              <a:t>Hotel </a:t>
            </a:r>
            <a:r>
              <a:rPr lang="en-GB" dirty="0"/>
              <a:t>of core </a:t>
            </a:r>
            <a:r>
              <a:rPr lang="en-GB" dirty="0" smtClean="0"/>
              <a:t>location.</a:t>
            </a:r>
          </a:p>
          <a:p>
            <a:pPr marL="45720" indent="0">
              <a:buNone/>
            </a:pPr>
            <a:r>
              <a:rPr lang="en-GB" dirty="0" smtClean="0"/>
              <a:t>Average </a:t>
            </a:r>
            <a:r>
              <a:rPr lang="en-GB" dirty="0"/>
              <a:t>distance between all hotels to core location is </a:t>
            </a:r>
            <a:r>
              <a:rPr lang="en-GB" dirty="0" smtClean="0"/>
              <a:t>390 metres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72253" y="0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 smtClean="0"/>
              <a:t>Offer and Competitors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76" y="397934"/>
            <a:ext cx="5252562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2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 smtClean="0"/>
              <a:t>MAP offer and competitors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34" y="1529576"/>
            <a:ext cx="8229600" cy="409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752" y="1735971"/>
            <a:ext cx="3352800" cy="2623457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 </a:t>
            </a:r>
            <a:r>
              <a:rPr lang="en-GB" dirty="0" smtClean="0"/>
              <a:t>Student always </a:t>
            </a:r>
            <a:r>
              <a:rPr lang="en-GB" dirty="0"/>
              <a:t>wants to visit new </a:t>
            </a:r>
            <a:r>
              <a:rPr lang="en-GB" dirty="0" smtClean="0"/>
              <a:t>venues. So </a:t>
            </a:r>
            <a:r>
              <a:rPr lang="en-GB" dirty="0"/>
              <a:t>he wants to reside somewhere nearby to all </a:t>
            </a:r>
            <a:r>
              <a:rPr lang="en-GB" dirty="0" smtClean="0"/>
              <a:t>restaurants and bars. We </a:t>
            </a:r>
            <a:r>
              <a:rPr lang="en-GB" dirty="0"/>
              <a:t>will be exploring more venues around the core </a:t>
            </a:r>
            <a:r>
              <a:rPr lang="en-GB" dirty="0" smtClean="0"/>
              <a:t>location.</a:t>
            </a:r>
            <a:endParaRPr lang="en-GB" dirty="0"/>
          </a:p>
          <a:p>
            <a:r>
              <a:rPr lang="en-GB" dirty="0" smtClean="0"/>
              <a:t>There </a:t>
            </a:r>
            <a:r>
              <a:rPr lang="en-GB" dirty="0"/>
              <a:t>are </a:t>
            </a:r>
            <a:r>
              <a:rPr lang="en-GB" dirty="0" smtClean="0"/>
              <a:t>31 restaurants &amp; Bars </a:t>
            </a:r>
            <a:r>
              <a:rPr lang="en-GB" dirty="0"/>
              <a:t>venues within 4</a:t>
            </a:r>
            <a:r>
              <a:rPr lang="en-GB" dirty="0" smtClean="0"/>
              <a:t>00 metres radius </a:t>
            </a:r>
            <a:r>
              <a:rPr lang="en-GB" dirty="0"/>
              <a:t>captured through foursquare data. 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792480" y="155859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/>
              <a:t>Map </a:t>
            </a:r>
            <a:r>
              <a:rPr lang="en-GB" dirty="0" smtClean="0"/>
              <a:t>– All Restaurants and bars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28" y="1243995"/>
            <a:ext cx="4240592" cy="2256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578" y="3581323"/>
            <a:ext cx="4552494" cy="247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4720" y="1557770"/>
            <a:ext cx="4712547" cy="1557963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GB" dirty="0"/>
              <a:t>There are </a:t>
            </a:r>
            <a:r>
              <a:rPr lang="en-GB" dirty="0" smtClean="0"/>
              <a:t>a high variety within </a:t>
            </a:r>
            <a:r>
              <a:rPr lang="en-GB" dirty="0"/>
              <a:t>31 restaurants &amp; </a:t>
            </a:r>
            <a:r>
              <a:rPr lang="en-GB" dirty="0" smtClean="0"/>
              <a:t>Bars and all of them are nearby the core point</a:t>
            </a:r>
            <a:r>
              <a:rPr lang="en-GB" dirty="0"/>
              <a:t>. </a:t>
            </a:r>
            <a:endParaRPr lang="en-GB" dirty="0" smtClean="0"/>
          </a:p>
          <a:p>
            <a:pPr marL="45720" indent="0">
              <a:buNone/>
            </a:pPr>
            <a:r>
              <a:rPr lang="en-GB" dirty="0"/>
              <a:t>O</a:t>
            </a:r>
            <a:r>
              <a:rPr lang="en-GB" dirty="0" smtClean="0"/>
              <a:t>nly </a:t>
            </a:r>
            <a:r>
              <a:rPr lang="en-GB" dirty="0"/>
              <a:t>a few metres away from the beach!!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6787" y="138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 smtClean="0"/>
              <a:t>Restaurants and bars categories</a:t>
            </a:r>
            <a:endParaRPr lang="en-US" dirty="0"/>
          </a:p>
        </p:txBody>
      </p:sp>
      <p:pic>
        <p:nvPicPr>
          <p:cNvPr id="1026" name="Picture 2" descr="Where to Eat in Malaga in 2020: The Ultimate Food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720" y="3234266"/>
            <a:ext cx="3806826" cy="25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026" y="1320558"/>
            <a:ext cx="4305192" cy="438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7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387" y="2250102"/>
            <a:ext cx="3874347" cy="2084831"/>
          </a:xfrm>
        </p:spPr>
        <p:txBody>
          <a:bodyPr/>
          <a:lstStyle/>
          <a:p>
            <a:r>
              <a:rPr lang="en-GB" dirty="0" smtClean="0"/>
              <a:t>La </a:t>
            </a:r>
            <a:r>
              <a:rPr lang="en-GB" dirty="0" err="1" smtClean="0"/>
              <a:t>Galerna</a:t>
            </a:r>
            <a:r>
              <a:rPr lang="en-GB" dirty="0" smtClean="0"/>
              <a:t> has </a:t>
            </a:r>
            <a:r>
              <a:rPr lang="en-GB" dirty="0"/>
              <a:t>got highest rating. </a:t>
            </a:r>
            <a:endParaRPr lang="en-GB" dirty="0" smtClean="0"/>
          </a:p>
          <a:p>
            <a:r>
              <a:rPr lang="en-GB" dirty="0" smtClean="0"/>
              <a:t>Other excellent restaurants and bars are nearby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65853" y="104309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 smtClean="0"/>
              <a:t>Rating Restaurants and Bars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2056" y="1192445"/>
            <a:ext cx="5350812" cy="453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29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ideology behind this could be to produce the centre location of all famous top </a:t>
            </a:r>
            <a:r>
              <a:rPr lang="en-GB" dirty="0" smtClean="0"/>
              <a:t>rated restaurants and bars. </a:t>
            </a:r>
          </a:p>
          <a:p>
            <a:r>
              <a:rPr lang="en-GB" dirty="0"/>
              <a:t>First we will find the clusters and based on it, we will take average of all centroids. </a:t>
            </a:r>
            <a:endParaRPr lang="en-GB" dirty="0" smtClean="0"/>
          </a:p>
          <a:p>
            <a:r>
              <a:rPr lang="en-GB" dirty="0"/>
              <a:t>Secondly, we will get midpoint of all shortlisted rated </a:t>
            </a:r>
            <a:r>
              <a:rPr lang="en-GB" dirty="0" smtClean="0"/>
              <a:t>restaurant and bars</a:t>
            </a:r>
          </a:p>
          <a:p>
            <a:r>
              <a:rPr lang="en-GB" dirty="0"/>
              <a:t>Now we will get mean of both and decide our final </a:t>
            </a:r>
            <a:r>
              <a:rPr lang="en-GB" dirty="0" smtClean="0"/>
              <a:t>location</a:t>
            </a:r>
          </a:p>
          <a:p>
            <a:r>
              <a:rPr lang="en-GB" dirty="0"/>
              <a:t> We looked for three clusters and they were sorted out as shown in map(next slide)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41120" y="265176"/>
            <a:ext cx="9509759" cy="1088136"/>
          </a:xfrm>
        </p:spPr>
        <p:txBody>
          <a:bodyPr>
            <a:normAutofit/>
          </a:bodyPr>
          <a:lstStyle/>
          <a:p>
            <a:r>
              <a:rPr lang="en-GB" dirty="0"/>
              <a:t>Clustering and Midpoint of venues</a:t>
            </a:r>
          </a:p>
        </p:txBody>
      </p:sp>
    </p:spTree>
    <p:extLst>
      <p:ext uri="{BB962C8B-B14F-4D97-AF65-F5344CB8AC3E}">
        <p14:creationId xmlns:p14="http://schemas.microsoft.com/office/powerpoint/2010/main" val="42438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cean 16x9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cean painting presentation (widescreen).potx" id="{7D8F5DB3-F878-46D5-AF2D-2DD5B7369221}" vid="{9251DF30-C224-466C-9BFA-3064FAD55731}"/>
    </a:ext>
  </a:extLst>
</a:theme>
</file>

<file path=ppt/theme/theme2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cean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4557A1"/>
      </a:accent1>
      <a:accent2>
        <a:srgbClr val="3691AA"/>
      </a:accent2>
      <a:accent3>
        <a:srgbClr val="893768"/>
      </a:accent3>
      <a:accent4>
        <a:srgbClr val="4E8542"/>
      </a:accent4>
      <a:accent5>
        <a:srgbClr val="A25A12"/>
      </a:accent5>
      <a:accent6>
        <a:srgbClr val="C19859"/>
      </a:accent6>
      <a:hlink>
        <a:srgbClr val="6B9F25"/>
      </a:hlink>
      <a:folHlink>
        <a:srgbClr val="B26B02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Ocean painting presentation (widescreen)</Template>
  <TotalTime>160</TotalTime>
  <Words>591</Words>
  <Application>Microsoft Office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Georgia</vt:lpstr>
      <vt:lpstr>Ocean 16x9</vt:lpstr>
      <vt:lpstr> PREDICTING LOCATION New Student Residence Pedregalejo, Malaga. Spain </vt:lpstr>
      <vt:lpstr>Background</vt:lpstr>
      <vt:lpstr>Data Source and How will it be used</vt:lpstr>
      <vt:lpstr>Offer and Competitors</vt:lpstr>
      <vt:lpstr>MAP offer and competitors</vt:lpstr>
      <vt:lpstr>Map – All Restaurants and bars</vt:lpstr>
      <vt:lpstr>Restaurants and bars categories</vt:lpstr>
      <vt:lpstr>Rating Restaurants and Bars</vt:lpstr>
      <vt:lpstr>Clustering and Midpoint of venues</vt:lpstr>
      <vt:lpstr>Clustered MAP</vt:lpstr>
      <vt:lpstr>My Predicted Location</vt:lpstr>
      <vt:lpstr>Discussion &amp; Conclusion</vt:lpstr>
    </vt:vector>
  </TitlesOfParts>
  <Company>Elavon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LOCATION New Student Residence Pedregalejo, Malaga. Spain</dc:title>
  <dc:creator>Matilla, Javier</dc:creator>
  <cp:lastModifiedBy>Matilla, Javier</cp:lastModifiedBy>
  <cp:revision>17</cp:revision>
  <cp:lastPrinted>2020-07-10T12:31:08Z</cp:lastPrinted>
  <dcterms:created xsi:type="dcterms:W3CDTF">2020-07-10T09:51:43Z</dcterms:created>
  <dcterms:modified xsi:type="dcterms:W3CDTF">2020-07-10T12:32:34Z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